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0" r:id="rId2"/>
    <p:sldId id="258" r:id="rId3"/>
    <p:sldId id="270" r:id="rId4"/>
    <p:sldId id="348" r:id="rId5"/>
    <p:sldId id="349" r:id="rId6"/>
    <p:sldId id="361" r:id="rId7"/>
    <p:sldId id="353" r:id="rId8"/>
    <p:sldId id="36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4E6"/>
    <a:srgbClr val="48595D"/>
    <a:srgbClr val="D9185C"/>
    <a:srgbClr val="06B4E6"/>
    <a:srgbClr val="15458F"/>
    <a:srgbClr val="DA1A5A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9" autoAdjust="0"/>
    <p:restoredTop sz="97866" autoAdjust="0"/>
  </p:normalViewPr>
  <p:slideViewPr>
    <p:cSldViewPr snapToGrid="0" showGuides="1">
      <p:cViewPr varScale="1">
        <p:scale>
          <a:sx n="113" d="100"/>
          <a:sy n="113" d="100"/>
        </p:scale>
        <p:origin x="392" y="17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34272" y="-3917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34272" y="2679571"/>
            <a:ext cx="12192000" cy="2156303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4" y="293440"/>
            <a:ext cx="1994804" cy="2002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30480" y="2926080"/>
            <a:ext cx="12127248" cy="1005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OG PLANER 2023-2024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50800" y="3931920"/>
            <a:ext cx="12175472" cy="763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HØNEFOSS-RINGERIKE ROTARYKLUBB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742D85C-1D22-9D24-1447-26BEBD92C3E4}"/>
              </a:ext>
            </a:extLst>
          </p:cNvPr>
          <p:cNvSpPr txBox="1"/>
          <p:nvPr/>
        </p:nvSpPr>
        <p:spPr>
          <a:xfrm>
            <a:off x="721360" y="5394960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Anders </a:t>
            </a:r>
            <a:r>
              <a:rPr lang="nb-NO" dirty="0" err="1">
                <a:solidFill>
                  <a:srgbClr val="FFFFFF"/>
                </a:solidFill>
              </a:rPr>
              <a:t>Lundesgaard</a:t>
            </a:r>
            <a:r>
              <a:rPr lang="nb-NO" dirty="0">
                <a:solidFill>
                  <a:srgbClr val="FFFFFF"/>
                </a:solidFill>
              </a:rPr>
              <a:t> </a:t>
            </a:r>
          </a:p>
          <a:p>
            <a:r>
              <a:rPr lang="nb-NO" dirty="0">
                <a:solidFill>
                  <a:srgbClr val="FFFFFF"/>
                </a:solidFill>
              </a:rPr>
              <a:t>President </a:t>
            </a:r>
          </a:p>
          <a:p>
            <a:r>
              <a:rPr lang="nb-NO" dirty="0">
                <a:solidFill>
                  <a:srgbClr val="FFFFFF"/>
                </a:solidFill>
              </a:rPr>
              <a:t>19. oktober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8889" y="1332089"/>
            <a:ext cx="5864578" cy="4756478"/>
          </a:xfrm>
        </p:spPr>
        <p:txBody>
          <a:bodyPr>
            <a:noAutofit/>
          </a:bodyPr>
          <a:lstStyle/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Overordnede</a:t>
            </a:r>
            <a:r>
              <a:rPr lang="en-US" sz="2400" dirty="0"/>
              <a:t> </a:t>
            </a:r>
            <a:r>
              <a:rPr lang="en-US" sz="2400" dirty="0" err="1"/>
              <a:t>retningslinjer</a:t>
            </a:r>
            <a:r>
              <a:rPr lang="en-US" sz="2400" dirty="0"/>
              <a:t>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Visjon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mål</a:t>
            </a:r>
            <a:r>
              <a:rPr lang="en-US" sz="2400" dirty="0"/>
              <a:t> for </a:t>
            </a:r>
            <a:r>
              <a:rPr lang="en-US" sz="2400" dirty="0" err="1"/>
              <a:t>Rotaryåret</a:t>
            </a:r>
            <a:r>
              <a:rPr lang="en-US" sz="2400" dirty="0"/>
              <a:t> 2023-24.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Satsingsområder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prioriteringer</a:t>
            </a:r>
            <a:r>
              <a:rPr lang="en-US" sz="2400" dirty="0"/>
              <a:t>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/>
              <a:t>Program/</a:t>
            </a:r>
            <a:r>
              <a:rPr lang="en-US" sz="2400" dirty="0" err="1"/>
              <a:t>aktiviteter</a:t>
            </a:r>
            <a:r>
              <a:rPr lang="en-US" sz="2400" dirty="0"/>
              <a:t>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Organisasjonsplan</a:t>
            </a:r>
            <a:r>
              <a:rPr lang="en-US" sz="2400" dirty="0"/>
              <a:t>.</a:t>
            </a:r>
          </a:p>
          <a:p>
            <a:pPr marL="58737" lvl="1" indent="0">
              <a:buNone/>
            </a:pP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0700" y="2141538"/>
            <a:ext cx="3996499" cy="1135062"/>
          </a:xfrm>
        </p:spPr>
        <p:txBody>
          <a:bodyPr/>
          <a:lstStyle/>
          <a:p>
            <a:pPr lvl="0"/>
            <a:r>
              <a:rPr lang="en-US" dirty="0"/>
              <a:t>INNHOLD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1.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retningslinjer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764" y="1941535"/>
            <a:ext cx="10797434" cy="433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RI president 2023-2024 Gordon </a:t>
            </a:r>
            <a:r>
              <a:rPr lang="en-US" dirty="0" err="1"/>
              <a:t>McInnaly</a:t>
            </a:r>
            <a:r>
              <a:rPr lang="en-US" dirty="0"/>
              <a:t>: </a:t>
            </a:r>
            <a:r>
              <a:rPr lang="en-US" b="1" dirty="0"/>
              <a:t>Create Hope in the World </a:t>
            </a:r>
          </a:p>
          <a:p>
            <a:pPr marL="231775" indent="-231775"/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</a:p>
          <a:p>
            <a:pPr marL="231775" indent="-231775"/>
            <a:r>
              <a:rPr lang="en-US" dirty="0" err="1"/>
              <a:t>Påvirke</a:t>
            </a:r>
            <a:r>
              <a:rPr lang="en-US" dirty="0"/>
              <a:t> </a:t>
            </a:r>
            <a:r>
              <a:rPr lang="en-US" dirty="0" err="1"/>
              <a:t>enkeltmennesker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lokalsamfunn</a:t>
            </a:r>
            <a:endParaRPr lang="en-US" dirty="0"/>
          </a:p>
          <a:p>
            <a:pPr marL="231775" indent="-231775"/>
            <a:r>
              <a:rPr lang="en-US" dirty="0" err="1"/>
              <a:t>Psykisk</a:t>
            </a:r>
            <a:r>
              <a:rPr lang="en-US" dirty="0"/>
              <a:t> </a:t>
            </a:r>
            <a:r>
              <a:rPr lang="en-US" dirty="0" err="1"/>
              <a:t>helse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.</a:t>
            </a:r>
          </a:p>
          <a:p>
            <a:pPr marL="231775" indent="-231775"/>
            <a:endParaRPr lang="en-US" dirty="0"/>
          </a:p>
          <a:p>
            <a:pPr marL="173038" indent="-173038">
              <a:buNone/>
            </a:pPr>
            <a:r>
              <a:rPr lang="en-US" dirty="0" err="1"/>
              <a:t>Distriktsguvernør</a:t>
            </a:r>
            <a:r>
              <a:rPr lang="en-US" dirty="0"/>
              <a:t> D2310 </a:t>
            </a:r>
            <a:r>
              <a:rPr lang="en-US" dirty="0" err="1"/>
              <a:t>Torhild</a:t>
            </a:r>
            <a:r>
              <a:rPr lang="en-US" dirty="0"/>
              <a:t> </a:t>
            </a:r>
            <a:r>
              <a:rPr lang="en-US" dirty="0" err="1"/>
              <a:t>Hallre</a:t>
            </a:r>
            <a:r>
              <a:rPr lang="en-US" dirty="0"/>
              <a:t>: </a:t>
            </a:r>
            <a:r>
              <a:rPr lang="en-US" b="1" dirty="0" err="1"/>
              <a:t>Ekstra</a:t>
            </a:r>
            <a:r>
              <a:rPr lang="en-US" b="1" dirty="0"/>
              <a:t> </a:t>
            </a:r>
            <a:r>
              <a:rPr lang="en-US" b="1" dirty="0" err="1"/>
              <a:t>fokus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ungdom</a:t>
            </a:r>
            <a:endParaRPr lang="en-US" b="1" dirty="0"/>
          </a:p>
          <a:p>
            <a:r>
              <a:rPr lang="en-US" dirty="0" err="1"/>
              <a:t>Ungdomsprogrammer</a:t>
            </a:r>
            <a:endParaRPr lang="en-US" dirty="0"/>
          </a:p>
          <a:p>
            <a:r>
              <a:rPr lang="en-US" dirty="0" err="1"/>
              <a:t>Prosjekter</a:t>
            </a:r>
            <a:r>
              <a:rPr lang="en-US" dirty="0"/>
              <a:t> for </a:t>
            </a:r>
            <a:r>
              <a:rPr lang="en-US" dirty="0" err="1"/>
              <a:t>og</a:t>
            </a:r>
            <a:r>
              <a:rPr lang="en-US" dirty="0"/>
              <a:t> med </a:t>
            </a:r>
            <a:r>
              <a:rPr lang="en-US" dirty="0" err="1"/>
              <a:t>ungdom</a:t>
            </a:r>
            <a:endParaRPr lang="en-US" dirty="0"/>
          </a:p>
          <a:p>
            <a:r>
              <a:rPr lang="en-US" dirty="0" err="1"/>
              <a:t>Nettverks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alumnitreff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2. VISJON OG MÅL 2023-2024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1828800"/>
            <a:ext cx="11071274" cy="471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 </a:t>
            </a:r>
            <a:r>
              <a:rPr lang="en-US" dirty="0" err="1"/>
              <a:t>visjon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 err="1"/>
              <a:t>Ivareta</a:t>
            </a:r>
            <a:r>
              <a:rPr lang="en-US" i="1" dirty="0"/>
              <a:t> Rotary´s </a:t>
            </a:r>
            <a:r>
              <a:rPr lang="en-US" i="1" dirty="0" err="1"/>
              <a:t>formål</a:t>
            </a:r>
            <a:r>
              <a:rPr lang="en-US" i="1" dirty="0"/>
              <a:t>: </a:t>
            </a:r>
            <a:r>
              <a:rPr lang="en-US" i="1" dirty="0" err="1"/>
              <a:t>Fremme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styrke</a:t>
            </a:r>
            <a:r>
              <a:rPr lang="en-US" i="1" dirty="0"/>
              <a:t> </a:t>
            </a:r>
            <a:r>
              <a:rPr lang="en-US" i="1" dirty="0" err="1"/>
              <a:t>viljen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og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evnen</a:t>
            </a:r>
            <a:r>
              <a:rPr lang="en-US" i="1" dirty="0"/>
              <a:t> </a:t>
            </a:r>
            <a:r>
              <a:rPr lang="en-US" i="1" dirty="0" err="1"/>
              <a:t>til</a:t>
            </a:r>
            <a:r>
              <a:rPr lang="en-US" i="1" dirty="0"/>
              <a:t> </a:t>
            </a:r>
            <a:r>
              <a:rPr lang="en-US" i="1" dirty="0" err="1"/>
              <a:t>å</a:t>
            </a:r>
            <a:r>
              <a:rPr lang="en-US" i="1" dirty="0"/>
              <a:t> </a:t>
            </a:r>
            <a:r>
              <a:rPr lang="en-US" i="1" dirty="0" err="1"/>
              <a:t>gangne</a:t>
            </a:r>
            <a:r>
              <a:rPr lang="en-US" i="1" dirty="0"/>
              <a:t> </a:t>
            </a:r>
            <a:r>
              <a:rPr lang="en-US" i="1" dirty="0" err="1"/>
              <a:t>andre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173038" indent="-173038">
              <a:buNone/>
            </a:pPr>
            <a:r>
              <a:rPr lang="en-US" dirty="0" err="1"/>
              <a:t>Mål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synlighet</a:t>
            </a:r>
            <a:r>
              <a:rPr lang="en-US" dirty="0"/>
              <a:t>, interesse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forståelse</a:t>
            </a:r>
            <a:r>
              <a:rPr lang="en-US" dirty="0"/>
              <a:t> for </a:t>
            </a:r>
            <a:r>
              <a:rPr lang="en-US" dirty="0" err="1"/>
              <a:t>klubbens</a:t>
            </a:r>
            <a:r>
              <a:rPr lang="en-US" dirty="0"/>
              <a:t> </a:t>
            </a:r>
            <a:r>
              <a:rPr lang="en-US" dirty="0" err="1"/>
              <a:t>formål</a:t>
            </a:r>
            <a:r>
              <a:rPr lang="en-US" dirty="0"/>
              <a:t>, </a:t>
            </a:r>
            <a:r>
              <a:rPr lang="en-US" dirty="0" err="1"/>
              <a:t>tilbud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virksomhet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Klubben</a:t>
            </a:r>
            <a:r>
              <a:rPr lang="en-US" dirty="0"/>
              <a:t> </a:t>
            </a:r>
            <a:r>
              <a:rPr lang="en-US" dirty="0" err="1"/>
              <a:t>videreutviklet</a:t>
            </a:r>
            <a:r>
              <a:rPr lang="en-US" dirty="0"/>
              <a:t> med nye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yngre</a:t>
            </a:r>
            <a:r>
              <a:rPr lang="en-US" dirty="0"/>
              <a:t> </a:t>
            </a:r>
            <a:r>
              <a:rPr lang="en-US" dirty="0" err="1"/>
              <a:t>medlemmer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Styrket</a:t>
            </a:r>
            <a:r>
              <a:rPr lang="en-US" dirty="0"/>
              <a:t> 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Hønefoss</a:t>
            </a:r>
            <a:r>
              <a:rPr lang="en-US" dirty="0"/>
              <a:t> </a:t>
            </a:r>
            <a:r>
              <a:rPr lang="en-US" dirty="0" err="1"/>
              <a:t>Øst</a:t>
            </a:r>
            <a:r>
              <a:rPr lang="en-US" dirty="0"/>
              <a:t> </a:t>
            </a:r>
            <a:r>
              <a:rPr lang="en-US" dirty="0" err="1"/>
              <a:t>Rotaryklubb</a:t>
            </a:r>
            <a:r>
              <a:rPr lang="en-US" dirty="0"/>
              <a:t>,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klubber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distriktet</a:t>
            </a:r>
            <a:r>
              <a:rPr lang="en-US" dirty="0"/>
              <a:t>, </a:t>
            </a:r>
            <a:r>
              <a:rPr lang="en-US" dirty="0" err="1"/>
              <a:t>offentlige</a:t>
            </a:r>
            <a:r>
              <a:rPr lang="en-US" dirty="0"/>
              <a:t> </a:t>
            </a:r>
            <a:r>
              <a:rPr lang="en-US" dirty="0" err="1"/>
              <a:t>organer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frivillige</a:t>
            </a:r>
            <a:r>
              <a:rPr lang="en-US" dirty="0"/>
              <a:t>/</a:t>
            </a:r>
            <a:r>
              <a:rPr lang="en-US" dirty="0" err="1"/>
              <a:t>veldedige</a:t>
            </a:r>
            <a:r>
              <a:rPr lang="en-US" dirty="0"/>
              <a:t> </a:t>
            </a:r>
            <a:r>
              <a:rPr lang="en-US" dirty="0" err="1"/>
              <a:t>organisasjoner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173038" indent="-173038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8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3. SATSINGSOMRÅDER OG </a:t>
            </a:r>
            <a:br>
              <a:rPr lang="en-US" dirty="0"/>
            </a:br>
            <a:r>
              <a:rPr lang="en-US" dirty="0"/>
              <a:t>    PRIORITERINGER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55612"/>
            <a:ext cx="11264900" cy="4884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Tiltak</a:t>
            </a:r>
            <a:r>
              <a:rPr lang="en-US" sz="2800" dirty="0"/>
              <a:t>/</a:t>
            </a:r>
            <a:r>
              <a:rPr lang="en-US" sz="2800" dirty="0" err="1"/>
              <a:t>prosjekter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gir</a:t>
            </a:r>
            <a:r>
              <a:rPr lang="en-US" sz="2800" dirty="0"/>
              <a:t> et </a:t>
            </a:r>
            <a:r>
              <a:rPr lang="en-US" sz="2800" dirty="0" err="1"/>
              <a:t>godt</a:t>
            </a:r>
            <a:r>
              <a:rPr lang="en-US" sz="2800" dirty="0"/>
              <a:t> </a:t>
            </a:r>
            <a:r>
              <a:rPr lang="en-US" sz="2800" dirty="0" err="1"/>
              <a:t>omdømme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bidrar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rekruttering</a:t>
            </a:r>
            <a:r>
              <a:rPr lang="en-US" sz="2800" dirty="0"/>
              <a:t>, </a:t>
            </a:r>
            <a:r>
              <a:rPr lang="en-US" sz="2800" dirty="0" err="1"/>
              <a:t>herunder</a:t>
            </a:r>
            <a:r>
              <a:rPr lang="en-US" sz="2800" dirty="0"/>
              <a:t> </a:t>
            </a:r>
            <a:r>
              <a:rPr lang="en-US" sz="2800" dirty="0" err="1"/>
              <a:t>ulike</a:t>
            </a:r>
            <a:r>
              <a:rPr lang="en-US" sz="2800" dirty="0"/>
              <a:t> </a:t>
            </a:r>
            <a:r>
              <a:rPr lang="en-US" sz="2800" dirty="0" err="1"/>
              <a:t>typer</a:t>
            </a:r>
            <a:r>
              <a:rPr lang="en-US" sz="2800" dirty="0"/>
              <a:t> </a:t>
            </a:r>
            <a:r>
              <a:rPr lang="en-US" sz="2800" dirty="0" err="1"/>
              <a:t>medlemsskap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Styrke</a:t>
            </a:r>
            <a:r>
              <a:rPr lang="en-US" sz="2800" dirty="0"/>
              <a:t> </a:t>
            </a:r>
            <a:r>
              <a:rPr lang="en-US" sz="2800" dirty="0" err="1"/>
              <a:t>klubbsamråd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eksternt</a:t>
            </a:r>
            <a:r>
              <a:rPr lang="en-US" sz="2800" dirty="0"/>
              <a:t> </a:t>
            </a:r>
            <a:r>
              <a:rPr lang="en-US" sz="2800" dirty="0" err="1"/>
              <a:t>samarbeid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Engasjere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involvere</a:t>
            </a:r>
            <a:r>
              <a:rPr lang="en-US" sz="2800" dirty="0"/>
              <a:t> </a:t>
            </a:r>
            <a:r>
              <a:rPr lang="en-US" sz="2800" dirty="0" err="1"/>
              <a:t>tidligere</a:t>
            </a:r>
            <a:r>
              <a:rPr lang="en-US" sz="2800" dirty="0"/>
              <a:t> RYLA-</a:t>
            </a:r>
            <a:r>
              <a:rPr lang="en-US" sz="2800" dirty="0" err="1"/>
              <a:t>deltakere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utvekslingsstudenter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Videreutvikle</a:t>
            </a:r>
            <a:r>
              <a:rPr lang="en-US" sz="2800" dirty="0"/>
              <a:t> </a:t>
            </a:r>
            <a:r>
              <a:rPr lang="en-US" sz="2800" dirty="0" err="1"/>
              <a:t>mentorordningen</a:t>
            </a:r>
            <a:r>
              <a:rPr lang="en-US" sz="2800" dirty="0"/>
              <a:t> (</a:t>
            </a:r>
            <a:r>
              <a:rPr lang="en-US" sz="2800" dirty="0" err="1"/>
              <a:t>ungdom</a:t>
            </a:r>
            <a:r>
              <a:rPr lang="en-US" sz="2800" dirty="0"/>
              <a:t>/</a:t>
            </a:r>
            <a:r>
              <a:rPr lang="en-US" sz="2800" dirty="0" err="1"/>
              <a:t>studenter</a:t>
            </a:r>
            <a:r>
              <a:rPr lang="en-US" sz="2800" dirty="0"/>
              <a:t>, </a:t>
            </a:r>
            <a:r>
              <a:rPr lang="en-US" sz="2800" dirty="0" err="1"/>
              <a:t>organisasjoner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næringsliv</a:t>
            </a:r>
            <a:r>
              <a:rPr lang="en-US" sz="2800" dirty="0"/>
              <a:t>).</a:t>
            </a:r>
            <a:br>
              <a:rPr lang="en-US" sz="2800" dirty="0"/>
            </a:br>
            <a:endParaRPr lang="en-US" sz="2800" dirty="0"/>
          </a:p>
          <a:p>
            <a:pPr marL="173038" indent="-173038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8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4. program/AKTIVITETER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55612"/>
            <a:ext cx="11264900" cy="50868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200" dirty="0"/>
              <a:t>6 </a:t>
            </a:r>
            <a:r>
              <a:rPr lang="en-US" sz="4200" dirty="0" err="1"/>
              <a:t>åpne</a:t>
            </a:r>
            <a:r>
              <a:rPr lang="en-US" sz="4200" dirty="0"/>
              <a:t> </a:t>
            </a:r>
            <a:r>
              <a:rPr lang="en-US" sz="4200" dirty="0" err="1"/>
              <a:t>møter</a:t>
            </a:r>
            <a:r>
              <a:rPr lang="en-US" sz="4200" dirty="0"/>
              <a:t> med </a:t>
            </a:r>
            <a:r>
              <a:rPr lang="en-US" sz="4200" dirty="0" err="1"/>
              <a:t>både</a:t>
            </a:r>
            <a:r>
              <a:rPr lang="en-US" sz="4200" dirty="0"/>
              <a:t> </a:t>
            </a:r>
            <a:r>
              <a:rPr lang="en-US" sz="4200" dirty="0" err="1"/>
              <a:t>dagsaktuelle</a:t>
            </a:r>
            <a:r>
              <a:rPr lang="en-US" sz="4200" dirty="0"/>
              <a:t> </a:t>
            </a:r>
            <a:r>
              <a:rPr lang="en-US" sz="4200" dirty="0" err="1"/>
              <a:t>og</a:t>
            </a:r>
            <a:r>
              <a:rPr lang="en-US" sz="4200" dirty="0"/>
              <a:t> </a:t>
            </a:r>
            <a:r>
              <a:rPr lang="en-US" sz="4200" dirty="0" err="1"/>
              <a:t>historiske</a:t>
            </a:r>
            <a:r>
              <a:rPr lang="en-US" sz="4200" dirty="0"/>
              <a:t> </a:t>
            </a:r>
            <a:r>
              <a:rPr lang="en-US" sz="4200" dirty="0" err="1"/>
              <a:t>tema</a:t>
            </a:r>
            <a:r>
              <a:rPr lang="en-US" sz="42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Kommunens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beredskap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håndtering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av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flomkrisen</a:t>
            </a:r>
            <a:endParaRPr lang="en-US" sz="29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Mennesker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med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Asberger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syndrom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ressurs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bg1">
                    <a:lumMod val="50000"/>
                  </a:schemeClr>
                </a:solidFill>
              </a:rPr>
              <a:t>arbeidslivet</a:t>
            </a:r>
            <a:endParaRPr lang="en-US" sz="29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Har </a:t>
            </a:r>
            <a:r>
              <a:rPr lang="en-US" sz="2900" dirty="0" err="1"/>
              <a:t>kirken</a:t>
            </a:r>
            <a:r>
              <a:rPr lang="en-US" sz="2900" dirty="0"/>
              <a:t> </a:t>
            </a:r>
            <a:r>
              <a:rPr lang="en-US" sz="2900" dirty="0" err="1"/>
              <a:t>utspilt</a:t>
            </a:r>
            <a:r>
              <a:rPr lang="en-US" sz="2900" dirty="0"/>
              <a:t> sin </a:t>
            </a:r>
            <a:r>
              <a:rPr lang="en-US" sz="2900" dirty="0" err="1"/>
              <a:t>rolle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det </a:t>
            </a:r>
            <a:r>
              <a:rPr lang="en-US" sz="2900" dirty="0" err="1"/>
              <a:t>moderne</a:t>
            </a:r>
            <a:r>
              <a:rPr lang="en-US" sz="2900" dirty="0"/>
              <a:t> </a:t>
            </a:r>
            <a:r>
              <a:rPr lang="en-US" sz="2900" dirty="0" err="1"/>
              <a:t>samfunnet</a:t>
            </a:r>
            <a:r>
              <a:rPr lang="en-US" sz="2900" dirty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err="1"/>
              <a:t>Bronsealderfunn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lokalmiljøet</a:t>
            </a:r>
            <a:endParaRPr lang="en-US" sz="2900" dirty="0"/>
          </a:p>
          <a:p>
            <a:pPr lvl="1">
              <a:buFont typeface="Wingdings" pitchFamily="2" charset="2"/>
              <a:buChar char="Ø"/>
            </a:pPr>
            <a:r>
              <a:rPr lang="en-US" sz="2900" dirty="0" err="1"/>
              <a:t>Hønefoss</a:t>
            </a:r>
            <a:r>
              <a:rPr lang="en-US" sz="2900" dirty="0"/>
              <a:t> </a:t>
            </a:r>
            <a:r>
              <a:rPr lang="en-US" sz="2900" dirty="0" err="1"/>
              <a:t>rundt</a:t>
            </a:r>
            <a:r>
              <a:rPr lang="en-US" sz="2900" dirty="0"/>
              <a:t> 1850. </a:t>
            </a:r>
            <a:r>
              <a:rPr lang="en-US" sz="2900" dirty="0" err="1"/>
              <a:t>Hvordan</a:t>
            </a:r>
            <a:r>
              <a:rPr lang="en-US" sz="2900" dirty="0"/>
              <a:t> </a:t>
            </a:r>
            <a:r>
              <a:rPr lang="en-US" sz="2900" dirty="0" err="1"/>
              <a:t>levde</a:t>
            </a:r>
            <a:r>
              <a:rPr lang="en-US" sz="2900" dirty="0"/>
              <a:t> vi </a:t>
            </a:r>
            <a:r>
              <a:rPr lang="en-US" sz="2900" dirty="0" err="1"/>
              <a:t>til</a:t>
            </a:r>
            <a:r>
              <a:rPr lang="en-US" sz="2900" dirty="0"/>
              <a:t> </a:t>
            </a:r>
            <a:r>
              <a:rPr lang="en-US" sz="2900" dirty="0" err="1"/>
              <a:t>hverdags</a:t>
            </a:r>
            <a:r>
              <a:rPr lang="en-US" sz="2900" dirty="0"/>
              <a:t> </a:t>
            </a:r>
            <a:r>
              <a:rPr lang="en-US" sz="2900" dirty="0" err="1"/>
              <a:t>og</a:t>
            </a:r>
            <a:r>
              <a:rPr lang="en-US" sz="2900" dirty="0"/>
              <a:t> fest?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err="1"/>
              <a:t>Aftensang</a:t>
            </a:r>
            <a:r>
              <a:rPr lang="en-US" sz="2900" dirty="0"/>
              <a:t> </a:t>
            </a:r>
            <a:r>
              <a:rPr lang="en-US" sz="2900" dirty="0" err="1"/>
              <a:t>og</a:t>
            </a:r>
            <a:r>
              <a:rPr lang="en-US" sz="2900" dirty="0"/>
              <a:t> </a:t>
            </a:r>
            <a:r>
              <a:rPr lang="en-US" sz="2900" dirty="0" err="1"/>
              <a:t>julekonsert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Hønefoss</a:t>
            </a:r>
            <a:r>
              <a:rPr lang="en-US" sz="2900" dirty="0"/>
              <a:t> </a:t>
            </a:r>
            <a:r>
              <a:rPr lang="en-US" sz="2900" dirty="0" err="1"/>
              <a:t>kirke</a:t>
            </a:r>
            <a:r>
              <a:rPr lang="en-US" sz="2900" dirty="0"/>
              <a:t>.</a:t>
            </a:r>
          </a:p>
          <a:p>
            <a:pPr lvl="1"/>
            <a:endParaRPr lang="en-US" sz="2900" dirty="0"/>
          </a:p>
          <a:p>
            <a:r>
              <a:rPr lang="en-US" sz="4200" dirty="0" err="1"/>
              <a:t>Ringeriksdagen</a:t>
            </a:r>
            <a:r>
              <a:rPr lang="en-US" sz="4200" dirty="0"/>
              <a:t> (2. </a:t>
            </a:r>
            <a:r>
              <a:rPr lang="en-US" sz="4200" dirty="0" err="1"/>
              <a:t>september</a:t>
            </a:r>
            <a:r>
              <a:rPr lang="en-US" sz="4200" dirty="0"/>
              <a:t>)</a:t>
            </a:r>
          </a:p>
          <a:p>
            <a:endParaRPr lang="en-US" sz="4200" dirty="0"/>
          </a:p>
          <a:p>
            <a:r>
              <a:rPr lang="en-US" sz="4200" dirty="0"/>
              <a:t>FN-</a:t>
            </a:r>
            <a:r>
              <a:rPr lang="en-US" sz="4200" dirty="0" err="1"/>
              <a:t>dagen</a:t>
            </a:r>
            <a:r>
              <a:rPr lang="en-US" sz="4200" dirty="0"/>
              <a:t> 24. </a:t>
            </a:r>
            <a:r>
              <a:rPr lang="en-US" sz="4200" dirty="0" err="1"/>
              <a:t>oktober</a:t>
            </a:r>
            <a:r>
              <a:rPr lang="en-US" sz="4200" dirty="0"/>
              <a:t>; End Polio Now</a:t>
            </a:r>
          </a:p>
          <a:p>
            <a:endParaRPr lang="en-US" sz="4200" dirty="0"/>
          </a:p>
          <a:p>
            <a:r>
              <a:rPr lang="en-US" sz="4200" dirty="0"/>
              <a:t>Plan </a:t>
            </a:r>
            <a:r>
              <a:rPr lang="en-US" sz="4200" dirty="0" err="1"/>
              <a:t>vinteren</a:t>
            </a:r>
            <a:r>
              <a:rPr lang="en-US" sz="4200" dirty="0"/>
              <a:t>/</a:t>
            </a:r>
            <a:r>
              <a:rPr lang="en-US" sz="4200" dirty="0" err="1"/>
              <a:t>våren</a:t>
            </a:r>
            <a:r>
              <a:rPr lang="en-US" sz="4200" dirty="0"/>
              <a:t> 2024: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Club Visioning (</a:t>
            </a:r>
            <a:r>
              <a:rPr lang="en-US" sz="2900" dirty="0" err="1"/>
              <a:t>februar</a:t>
            </a:r>
            <a:r>
              <a:rPr lang="en-US" sz="29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err="1"/>
              <a:t>Russland</a:t>
            </a:r>
            <a:r>
              <a:rPr lang="en-US" sz="2900" dirty="0"/>
              <a:t> </a:t>
            </a:r>
            <a:r>
              <a:rPr lang="en-US" sz="2900" dirty="0" err="1"/>
              <a:t>og</a:t>
            </a:r>
            <a:r>
              <a:rPr lang="en-US" sz="2900" dirty="0"/>
              <a:t> </a:t>
            </a:r>
            <a:r>
              <a:rPr lang="en-US" sz="2900" dirty="0" err="1"/>
              <a:t>Ukrania</a:t>
            </a:r>
            <a:r>
              <a:rPr lang="en-US" sz="2900" dirty="0"/>
              <a:t> (</a:t>
            </a:r>
            <a:r>
              <a:rPr lang="en-US" sz="2900" dirty="0" err="1"/>
              <a:t>februar</a:t>
            </a:r>
            <a:r>
              <a:rPr lang="en-US" sz="29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err="1"/>
              <a:t>Bedriftsbesøk</a:t>
            </a:r>
            <a:r>
              <a:rPr lang="en-US" sz="2900" dirty="0"/>
              <a:t> </a:t>
            </a:r>
            <a:r>
              <a:rPr lang="en-US" sz="2900" dirty="0" err="1"/>
              <a:t>Hov</a:t>
            </a:r>
            <a:r>
              <a:rPr lang="en-US" sz="2900" dirty="0"/>
              <a:t> </a:t>
            </a:r>
            <a:r>
              <a:rPr lang="en-US" sz="2900" dirty="0" err="1"/>
              <a:t>ungdomsskole</a:t>
            </a:r>
            <a:r>
              <a:rPr lang="en-US" sz="2900" dirty="0"/>
              <a:t> </a:t>
            </a:r>
            <a:r>
              <a:rPr lang="en-US" sz="2900" dirty="0" err="1"/>
              <a:t>og</a:t>
            </a:r>
            <a:r>
              <a:rPr lang="en-US" sz="2900" dirty="0"/>
              <a:t> </a:t>
            </a:r>
            <a:r>
              <a:rPr lang="en-US" sz="2900" dirty="0" err="1"/>
              <a:t>Ringerike</a:t>
            </a:r>
            <a:r>
              <a:rPr lang="en-US" sz="2900" dirty="0"/>
              <a:t> </a:t>
            </a:r>
            <a:r>
              <a:rPr lang="en-US" sz="2900" dirty="0" err="1"/>
              <a:t>sykehus</a:t>
            </a:r>
            <a:r>
              <a:rPr lang="en-US" sz="2900" dirty="0"/>
              <a:t> (mars)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Seminar for </a:t>
            </a:r>
            <a:r>
              <a:rPr lang="en-US" sz="2900" dirty="0" err="1"/>
              <a:t>tidligere</a:t>
            </a:r>
            <a:r>
              <a:rPr lang="en-US" sz="2900" dirty="0"/>
              <a:t> RYLA-</a:t>
            </a:r>
            <a:r>
              <a:rPr lang="en-US" sz="2900" dirty="0" err="1"/>
              <a:t>deltakere</a:t>
            </a:r>
            <a:r>
              <a:rPr lang="en-US" sz="2900" dirty="0"/>
              <a:t> </a:t>
            </a:r>
            <a:r>
              <a:rPr lang="en-US" sz="2900" dirty="0" err="1"/>
              <a:t>og</a:t>
            </a:r>
            <a:r>
              <a:rPr lang="en-US" sz="2900" dirty="0"/>
              <a:t> </a:t>
            </a:r>
            <a:r>
              <a:rPr lang="en-US" sz="2900" dirty="0" err="1"/>
              <a:t>utvekslingsstudenter</a:t>
            </a:r>
            <a:r>
              <a:rPr lang="en-US" sz="2900" dirty="0"/>
              <a:t> (</a:t>
            </a:r>
            <a:r>
              <a:rPr lang="en-US" sz="2900" dirty="0" err="1"/>
              <a:t>april</a:t>
            </a:r>
            <a:r>
              <a:rPr lang="en-US" sz="29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err="1"/>
              <a:t>Yrkesforum</a:t>
            </a:r>
            <a:r>
              <a:rPr lang="en-US" sz="2900" dirty="0"/>
              <a:t> (</a:t>
            </a:r>
            <a:r>
              <a:rPr lang="en-US" sz="2900" dirty="0" err="1"/>
              <a:t>juni</a:t>
            </a:r>
            <a:r>
              <a:rPr lang="en-US" sz="2900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301D0E-B9F8-AE4E-B261-A624753AAFA0}"/>
              </a:ext>
            </a:extLst>
          </p:cNvPr>
          <p:cNvSpPr txBox="1"/>
          <p:nvPr/>
        </p:nvSpPr>
        <p:spPr>
          <a:xfrm flipH="1">
            <a:off x="7247463" y="2767860"/>
            <a:ext cx="3917247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Internt: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4 intercity-møter i høst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Ledelse og lederskap (november)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Yrkesetikk (januar)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Komitémøter og klubbsamråd annenhver måned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Oppdatert administrative retningslinjer og vedtekter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Forenklet budsjett- og regnskapsmodell.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2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5. ORGANISASJONSPLAN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47BA8F0-5F62-693D-8F68-C92BEFE58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75094"/>
              </p:ext>
            </p:extLst>
          </p:nvPr>
        </p:nvGraphicFramePr>
        <p:xfrm>
          <a:off x="1076632" y="1655763"/>
          <a:ext cx="10043652" cy="5084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942">
                  <a:extLst>
                    <a:ext uri="{9D8B030D-6E8A-4147-A177-3AD203B41FA5}">
                      <a16:colId xmlns:a16="http://schemas.microsoft.com/office/drawing/2014/main" val="2206430123"/>
                    </a:ext>
                  </a:extLst>
                </a:gridCol>
                <a:gridCol w="1673942">
                  <a:extLst>
                    <a:ext uri="{9D8B030D-6E8A-4147-A177-3AD203B41FA5}">
                      <a16:colId xmlns:a16="http://schemas.microsoft.com/office/drawing/2014/main" val="2562112593"/>
                    </a:ext>
                  </a:extLst>
                </a:gridCol>
                <a:gridCol w="1673942">
                  <a:extLst>
                    <a:ext uri="{9D8B030D-6E8A-4147-A177-3AD203B41FA5}">
                      <a16:colId xmlns:a16="http://schemas.microsoft.com/office/drawing/2014/main" val="4130263189"/>
                    </a:ext>
                  </a:extLst>
                </a:gridCol>
                <a:gridCol w="1673942">
                  <a:extLst>
                    <a:ext uri="{9D8B030D-6E8A-4147-A177-3AD203B41FA5}">
                      <a16:colId xmlns:a16="http://schemas.microsoft.com/office/drawing/2014/main" val="1497425283"/>
                    </a:ext>
                  </a:extLst>
                </a:gridCol>
                <a:gridCol w="1673942">
                  <a:extLst>
                    <a:ext uri="{9D8B030D-6E8A-4147-A177-3AD203B41FA5}">
                      <a16:colId xmlns:a16="http://schemas.microsoft.com/office/drawing/2014/main" val="2242883552"/>
                    </a:ext>
                  </a:extLst>
                </a:gridCol>
                <a:gridCol w="1673942">
                  <a:extLst>
                    <a:ext uri="{9D8B030D-6E8A-4147-A177-3AD203B41FA5}">
                      <a16:colId xmlns:a16="http://schemas.microsoft.com/office/drawing/2014/main" val="3051316842"/>
                    </a:ext>
                  </a:extLst>
                </a:gridCol>
              </a:tblGrid>
              <a:tr h="149845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STYRET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STYRETS OPPGAVER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KLUBBSAMRÅD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3550638639"/>
                  </a:ext>
                </a:extLst>
              </a:tr>
              <a:tr h="139357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462999074"/>
                  </a:ext>
                </a:extLst>
              </a:tr>
              <a:tr h="259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u="none" strike="noStrike">
                          <a:effectLst/>
                        </a:rPr>
                        <a:t>2023 - 2024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86379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u="none" strike="noStrike">
                          <a:effectLst/>
                        </a:rPr>
                        <a:t>President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u="none" strike="noStrike">
                          <a:effectLst/>
                        </a:rPr>
                        <a:t>Lundesgaard, Anders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Oppfølging av mål og satsingoråder/prioriteter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Styret, komtéledere, prosjektledere, ledere for aktiviteter.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539259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 dirty="0">
                          <a:effectLst/>
                        </a:rPr>
                        <a:t>05.10.2023</a:t>
                      </a:r>
                      <a:endParaRPr lang="nb-NO" sz="7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86379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President elect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Kårbø, Irmelin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Aktivitetskalender (årshjul)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Planlegge og følge opp klubbens drift, aktiviteter og prosjekter gjennom året.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675737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Past. president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Lyster, Solveig-Alma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Styremøter/Årsmøte m/valg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363075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700" u="none" strike="noStrike">
                          <a:effectLst/>
                        </a:rPr>
                        <a:t>L = Leder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Kasserer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Kårbø, May-Iren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Regnskap/budsjett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Første møte i klubbsamråd i mai (forberede året)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69510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700" u="none" strike="noStrike">
                          <a:effectLst/>
                        </a:rPr>
                        <a:t>N = Nestleder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Sekretær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Kårbø, Irmelin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Blomsterhilsner og gaver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Andre møte i august/september (status og tiltak)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071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700" u="none" strike="noStrike">
                          <a:effectLst/>
                        </a:rPr>
                        <a:t>P = Past leder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Styremedlem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Magne Nyheim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Vedlikeholde medlemsnett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Tredje møte i november/desember (status og tiltak)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668846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ctr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Fjerne møte i februar/mars (status og tiltak)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83526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3794847347"/>
                  </a:ext>
                </a:extLst>
              </a:tr>
              <a:tr h="14984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KOMITEER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309311"/>
                  </a:ext>
                </a:extLst>
              </a:tr>
              <a:tr h="119876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PR- KOMMUNIKSJON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YRKE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SAMFUNN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INTERNASJONAL 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u="none" strike="noStrike">
                          <a:effectLst/>
                        </a:rPr>
                        <a:t>ARRANGEMENTER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u="none" strike="noStrike">
                          <a:effectLst/>
                        </a:rPr>
                        <a:t>VALGKOMITÉ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137187877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u="none" strike="noStrike">
                          <a:effectLst/>
                        </a:rPr>
                        <a:t> </a:t>
                      </a:r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48120878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Kårbø, Irmelin (L)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Karlsen, Erik (L)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Fuglum, Geir (L)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Jensen, Per D (L)</a:t>
                      </a: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Nyheim, Magne (L)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President elect (L)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2146735086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Lyster, Solveig A (N)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Strand, Knut (N)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Sagen, Unni (N)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Landmark, Ola (N)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Sannes, Ole (N)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Next president elect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1366909170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 dirty="0">
                          <a:effectLst/>
                        </a:rPr>
                        <a:t> </a:t>
                      </a:r>
                      <a:endParaRPr lang="nb-NO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President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3756324381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Bakken, Arild Svein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Bakk, Ivar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Erevik, Alf Egil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Jacobsen, Gunnar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Engh, Richard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2746789342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Frestad, Ådne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Bang, Niels Christian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Kvernberg, Tove 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Strøm, Bjarne Riis</a:t>
                      </a: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Eskestrand, Ivar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REVISORER</a:t>
                      </a:r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4162094927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Huseby, Sigurd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Jørgensen, Svein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Lie, Rolf (P)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Henriksen, Marit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Friestad, Joachim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Mathiessen, Erik Fred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4233711532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Jørgensen, Fridthjof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Kammerud, Inger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Meberg, Per Tore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Kolstad, Kjetil (YEO)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Gjerdalen, Kjetil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Wavold, Eirik (vara)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extLst>
                  <a:ext uri="{0D108BD9-81ED-4DB2-BD59-A6C34878D82A}">
                    <a16:rowId xmlns:a16="http://schemas.microsoft.com/office/drawing/2014/main" val="2926019996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Tolpinrud, Knut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Myhre, Eilin L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Sollien, Bjørn Otto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Kårbø, May-Iren (TRF)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Mathiessen, Erik Fred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3187772564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Wavold, Eirik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Nygård, Jon-Erik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Tronrud, Håkon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Kårbø, Øyvind Palme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2291955838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Ravlo, Wenche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4224109495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1051732117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800" u="none" strike="noStrike">
                          <a:effectLst/>
                        </a:rPr>
                        <a:t>Oppgaver </a:t>
                      </a:r>
                      <a:endParaRPr lang="nb-NO" sz="8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800" u="none" strike="noStrike">
                          <a:effectLst/>
                        </a:rPr>
                        <a:t>Oppgaver </a:t>
                      </a:r>
                      <a:endParaRPr lang="nb-NO" sz="8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800" u="none" strike="noStrike">
                          <a:effectLst/>
                        </a:rPr>
                        <a:t>Oppgaver</a:t>
                      </a:r>
                      <a:endParaRPr lang="nb-NO" sz="8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800" u="none" strike="noStrike">
                          <a:effectLst/>
                        </a:rPr>
                        <a:t>Oppgaver </a:t>
                      </a:r>
                      <a:endParaRPr lang="nb-NO" sz="8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800" u="none" strike="noStrike">
                          <a:effectLst/>
                        </a:rPr>
                        <a:t>Oppgaver </a:t>
                      </a:r>
                      <a:endParaRPr lang="nb-NO" sz="8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FELLESOPPGAVER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/>
                </a:tc>
                <a:extLst>
                  <a:ext uri="{0D108BD9-81ED-4DB2-BD59-A6C34878D82A}">
                    <a16:rowId xmlns:a16="http://schemas.microsoft.com/office/drawing/2014/main" val="2903174798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Program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RYLA engasjement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PHF-Recognition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Ungdomsutveksling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Sosiale lag og fester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Programforslag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825788886"/>
                  </a:ext>
                </a:extLst>
              </a:tr>
              <a:tr h="13985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Nettside 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Bedriftsbesøk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Hederspris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Rotary stipender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Arrangementer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Ego-foredrag/3-min.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901078284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Artikler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Yrkesrelaterte aktiviteter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Gaver til Frivillige organisasjoner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TRF- søknader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Kaffemøter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Forberedelse til klubbmøter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3959659645"/>
                  </a:ext>
                </a:extLst>
              </a:tr>
              <a:tr h="229763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Digitale medier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Koordinering av klubbens mentorvirksomhet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Evt. styrerepresentasjon i Frivilligsentralen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End Polio Now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Guvernørbesøk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Referat klubbmøter/bilder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3931423717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Digitalt arkiv/manuelt arkiv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Vinlotteri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Ego-forderag/3-min fordeling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Transportbistand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1941136579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Rekruttering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954285403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Delta i prosjekter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3876986552"/>
                  </a:ext>
                </a:extLst>
              </a:tr>
              <a:tr h="149845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198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>
                          <a:effectLst/>
                        </a:rPr>
                        <a:t>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u="none" strike="noStrike" dirty="0">
                          <a:effectLst/>
                        </a:rPr>
                        <a:t>Medlems-/sykebesøk </a:t>
                      </a:r>
                      <a:endParaRPr lang="nb-NO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3190" marR="7198" marT="7198" marB="0" anchor="ctr"/>
                </a:tc>
                <a:extLst>
                  <a:ext uri="{0D108BD9-81ED-4DB2-BD59-A6C34878D82A}">
                    <a16:rowId xmlns:a16="http://schemas.microsoft.com/office/drawing/2014/main" val="24370210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70C031F-CC15-8544-3CEC-56B04CC6FF87}"/>
              </a:ext>
            </a:extLst>
          </p:cNvPr>
          <p:cNvSpPr txBox="1"/>
          <p:nvPr/>
        </p:nvSpPr>
        <p:spPr>
          <a:xfrm>
            <a:off x="2720622" y="325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3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SLUTT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829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</TotalTime>
  <Words>826</Words>
  <Application>Microsoft Macintosh PowerPoint</Application>
  <PresentationFormat>Widescreen</PresentationFormat>
  <Paragraphs>251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Arial Nova</vt:lpstr>
      <vt:lpstr>Calibri</vt:lpstr>
      <vt:lpstr>Wingdings</vt:lpstr>
      <vt:lpstr>Office Theme</vt:lpstr>
      <vt:lpstr>PowerPoint-presentasjon</vt:lpstr>
      <vt:lpstr>PowerPoint-presentasjon</vt:lpstr>
      <vt:lpstr>1. Overordnede retningslinjer</vt:lpstr>
      <vt:lpstr>2. VISJON OG MÅL 2023-2024</vt:lpstr>
      <vt:lpstr>3. SATSINGSOMRÅDER OG      PRIORITERINGER</vt:lpstr>
      <vt:lpstr>4. program/AKTIVITETER</vt:lpstr>
      <vt:lpstr>5. ORGANISASJONSPLAN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Anders Lundesgaard</cp:lastModifiedBy>
  <cp:revision>251</cp:revision>
  <cp:lastPrinted>2023-04-24T13:28:51Z</cp:lastPrinted>
  <dcterms:created xsi:type="dcterms:W3CDTF">2019-11-18T03:22:22Z</dcterms:created>
  <dcterms:modified xsi:type="dcterms:W3CDTF">2023-10-19T09:09:39Z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