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258" r:id="rId3"/>
    <p:sldId id="348" r:id="rId4"/>
    <p:sldId id="365" r:id="rId5"/>
    <p:sldId id="349" r:id="rId6"/>
    <p:sldId id="366" r:id="rId7"/>
    <p:sldId id="361" r:id="rId8"/>
    <p:sldId id="363" r:id="rId9"/>
    <p:sldId id="36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7"/>
    <a:srgbClr val="06B4E6"/>
    <a:srgbClr val="FFFFFF"/>
    <a:srgbClr val="00B4E6"/>
    <a:srgbClr val="48595D"/>
    <a:srgbClr val="D9185C"/>
    <a:srgbClr val="15458F"/>
    <a:srgbClr val="DA1A5A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9" autoAdjust="0"/>
    <p:restoredTop sz="97866" autoAdjust="0"/>
  </p:normalViewPr>
  <p:slideViewPr>
    <p:cSldViewPr snapToGrid="0" showGuides="1">
      <p:cViewPr varScale="1">
        <p:scale>
          <a:sx n="113" d="100"/>
          <a:sy n="113" d="100"/>
        </p:scale>
        <p:origin x="264" y="17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34272" y="-3917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34272" y="2679571"/>
            <a:ext cx="12192000" cy="2156303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4" y="293440"/>
            <a:ext cx="1994804" cy="2002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30480" y="2926080"/>
            <a:ext cx="12127248" cy="1005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HALVÅRLIG STATUS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50800" y="3689890"/>
            <a:ext cx="12175472" cy="1005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HØNEFOSS-RINGERIKE ROTARYKLUBB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Medlemsmøte</a:t>
            </a:r>
            <a:r>
              <a:rPr lang="en-US" sz="3200" b="1" dirty="0">
                <a:solidFill>
                  <a:srgbClr val="005DAA"/>
                </a:solidFill>
              </a:rPr>
              <a:t> nr. 3587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742D85C-1D22-9D24-1447-26BEBD92C3E4}"/>
              </a:ext>
            </a:extLst>
          </p:cNvPr>
          <p:cNvSpPr txBox="1"/>
          <p:nvPr/>
        </p:nvSpPr>
        <p:spPr>
          <a:xfrm>
            <a:off x="721360" y="5394960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Anders </a:t>
            </a:r>
            <a:r>
              <a:rPr lang="nb-NO" dirty="0" err="1">
                <a:solidFill>
                  <a:srgbClr val="FFFFFF"/>
                </a:solidFill>
              </a:rPr>
              <a:t>Lundesgaard</a:t>
            </a:r>
            <a:r>
              <a:rPr lang="nb-NO" dirty="0">
                <a:solidFill>
                  <a:srgbClr val="FFFFFF"/>
                </a:solidFill>
              </a:rPr>
              <a:t> </a:t>
            </a:r>
          </a:p>
          <a:p>
            <a:r>
              <a:rPr lang="nb-NO" dirty="0">
                <a:solidFill>
                  <a:srgbClr val="FFFFFF"/>
                </a:solidFill>
              </a:rPr>
              <a:t>President </a:t>
            </a:r>
          </a:p>
          <a:p>
            <a:r>
              <a:rPr lang="nb-NO" dirty="0">
                <a:solidFill>
                  <a:srgbClr val="FFFFFF"/>
                </a:solidFill>
              </a:rPr>
              <a:t>10. januar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8889" y="1903671"/>
            <a:ext cx="5864578" cy="2935111"/>
          </a:xfrm>
        </p:spPr>
        <p:txBody>
          <a:bodyPr>
            <a:noAutofit/>
          </a:bodyPr>
          <a:lstStyle/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Visjon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mål</a:t>
            </a:r>
            <a:r>
              <a:rPr lang="en-US" sz="2400" dirty="0"/>
              <a:t> for </a:t>
            </a:r>
            <a:r>
              <a:rPr lang="en-US" sz="2400" dirty="0" err="1"/>
              <a:t>Rotaryåret</a:t>
            </a:r>
            <a:r>
              <a:rPr lang="en-US" sz="2400" dirty="0"/>
              <a:t> 2023-24.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Satsingsområder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prioriteringer</a:t>
            </a:r>
            <a:r>
              <a:rPr lang="en-US" sz="2400" dirty="0"/>
              <a:t>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 err="1"/>
              <a:t>Høstens</a:t>
            </a:r>
            <a:r>
              <a:rPr lang="en-US" sz="2400" dirty="0"/>
              <a:t> program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aktiviteter</a:t>
            </a:r>
            <a:r>
              <a:rPr lang="en-US" sz="2400" dirty="0"/>
              <a:t>.</a:t>
            </a:r>
          </a:p>
          <a:p>
            <a:pPr marL="573087" lvl="1" indent="-514350">
              <a:buFont typeface="+mj-lt"/>
              <a:buAutoNum type="arabicPeriod"/>
            </a:pPr>
            <a:r>
              <a:rPr lang="en-US" sz="2400" dirty="0"/>
              <a:t>Program </a:t>
            </a:r>
            <a:r>
              <a:rPr lang="en-US" sz="2400" dirty="0" err="1"/>
              <a:t>vinteren</a:t>
            </a:r>
            <a:r>
              <a:rPr lang="en-US" sz="2400" dirty="0"/>
              <a:t>/</a:t>
            </a:r>
            <a:r>
              <a:rPr lang="en-US" sz="2400" dirty="0" err="1"/>
              <a:t>våren</a:t>
            </a:r>
            <a:r>
              <a:rPr lang="en-US" sz="2400" dirty="0"/>
              <a:t> 2024.</a:t>
            </a:r>
          </a:p>
          <a:p>
            <a:pPr marL="58737" lvl="1" indent="0">
              <a:buNone/>
            </a:pP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0700" y="2141538"/>
            <a:ext cx="3996499" cy="1135062"/>
          </a:xfrm>
        </p:spPr>
        <p:txBody>
          <a:bodyPr/>
          <a:lstStyle/>
          <a:p>
            <a:pPr lvl="0"/>
            <a:r>
              <a:rPr lang="en-US" dirty="0"/>
              <a:t>INNHOLD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1. VISJON OG MÅL 2023-2024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1828800"/>
            <a:ext cx="11071274" cy="471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 </a:t>
            </a:r>
            <a:r>
              <a:rPr lang="en-US" dirty="0" err="1"/>
              <a:t>visjon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Ivareta</a:t>
            </a:r>
            <a:r>
              <a:rPr lang="en-US" dirty="0"/>
              <a:t> Rotary´s </a:t>
            </a:r>
            <a:r>
              <a:rPr lang="en-US" dirty="0" err="1"/>
              <a:t>formål</a:t>
            </a:r>
            <a:r>
              <a:rPr lang="en-US" dirty="0"/>
              <a:t>: </a:t>
            </a:r>
            <a:r>
              <a:rPr lang="en-US" dirty="0" err="1"/>
              <a:t>Fremme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viljen</a:t>
            </a:r>
            <a:r>
              <a:rPr lang="en-US" dirty="0"/>
              <a:t> </a:t>
            </a:r>
            <a:r>
              <a:rPr lang="en-US" i="1" dirty="0" err="1">
                <a:solidFill>
                  <a:schemeClr val="tx1"/>
                </a:solidFill>
              </a:rPr>
              <a:t>og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evnen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gangne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173038" indent="-173038">
              <a:buNone/>
            </a:pPr>
            <a:r>
              <a:rPr lang="en-US" dirty="0" err="1"/>
              <a:t>Mål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synlighet</a:t>
            </a:r>
            <a:r>
              <a:rPr lang="en-US" dirty="0">
                <a:solidFill>
                  <a:schemeClr val="tx1"/>
                </a:solidFill>
              </a:rPr>
              <a:t>, interesse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forståelse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dirty="0" err="1">
                <a:solidFill>
                  <a:schemeClr val="tx1"/>
                </a:solidFill>
              </a:rPr>
              <a:t>klubbens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formål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tilbud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virksomhet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Klubben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videreutviklet</a:t>
            </a:r>
            <a:r>
              <a:rPr lang="en-US" dirty="0">
                <a:solidFill>
                  <a:schemeClr val="tx1"/>
                </a:solidFill>
              </a:rPr>
              <a:t> med nye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yngre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medlemmer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Styrket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samarbeid</a:t>
            </a:r>
            <a:r>
              <a:rPr lang="en-US" dirty="0">
                <a:solidFill>
                  <a:schemeClr val="tx1"/>
                </a:solidFill>
              </a:rPr>
              <a:t> med </a:t>
            </a:r>
            <a:r>
              <a:rPr lang="en-US" dirty="0" err="1">
                <a:solidFill>
                  <a:schemeClr val="tx1"/>
                </a:solidFill>
              </a:rPr>
              <a:t>Hønefoss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Øst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Rotaryklubb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andre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klubber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distriktet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offentlige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organer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frivillige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veldedige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organisasjoner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73038" indent="-173038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8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1. VISJON OG MÅL 2023-2024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1828800"/>
            <a:ext cx="11071274" cy="471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 </a:t>
            </a:r>
            <a:r>
              <a:rPr lang="en-US" dirty="0" err="1"/>
              <a:t>visjon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Ivareta</a:t>
            </a:r>
            <a:r>
              <a:rPr lang="en-US" dirty="0"/>
              <a:t> Rotary´s </a:t>
            </a:r>
            <a:r>
              <a:rPr lang="en-US" dirty="0" err="1"/>
              <a:t>formål</a:t>
            </a:r>
            <a:r>
              <a:rPr lang="en-US" dirty="0"/>
              <a:t>: </a:t>
            </a:r>
            <a:r>
              <a:rPr lang="en-US" dirty="0" err="1"/>
              <a:t>Fremme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styrke</a:t>
            </a:r>
            <a:r>
              <a:rPr lang="en-US" dirty="0"/>
              <a:t> </a:t>
            </a:r>
            <a:r>
              <a:rPr lang="en-US" dirty="0" err="1"/>
              <a:t>viljen</a:t>
            </a:r>
            <a:r>
              <a:rPr lang="en-US" dirty="0"/>
              <a:t> </a:t>
            </a:r>
            <a:r>
              <a:rPr lang="en-US" i="1" dirty="0" err="1">
                <a:solidFill>
                  <a:schemeClr val="tx1"/>
                </a:solidFill>
              </a:rPr>
              <a:t>og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evnen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gangne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173038" indent="-173038">
              <a:buNone/>
            </a:pPr>
            <a:r>
              <a:rPr lang="en-US" dirty="0" err="1"/>
              <a:t>Mål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Lokal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synlighet</a:t>
            </a:r>
            <a:r>
              <a:rPr lang="en-US" dirty="0">
                <a:solidFill>
                  <a:srgbClr val="00B050"/>
                </a:solidFill>
              </a:rPr>
              <a:t>, interesse </a:t>
            </a:r>
            <a:r>
              <a:rPr lang="en-US" dirty="0" err="1">
                <a:solidFill>
                  <a:srgbClr val="00B050"/>
                </a:solidFill>
              </a:rPr>
              <a:t>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forståelse</a:t>
            </a:r>
            <a:r>
              <a:rPr lang="en-US" dirty="0">
                <a:solidFill>
                  <a:srgbClr val="00B050"/>
                </a:solidFill>
              </a:rPr>
              <a:t> for </a:t>
            </a:r>
            <a:r>
              <a:rPr lang="en-US" dirty="0" err="1">
                <a:solidFill>
                  <a:srgbClr val="00B050"/>
                </a:solidFill>
              </a:rPr>
              <a:t>klubbens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formål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tilbud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virksomhet</a:t>
            </a:r>
            <a:r>
              <a:rPr lang="en-US" dirty="0">
                <a:solidFill>
                  <a:srgbClr val="00B050"/>
                </a:solidFill>
              </a:rPr>
              <a:t>.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FF0000"/>
                </a:solidFill>
              </a:rPr>
              <a:t>Klubben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videreutviklet</a:t>
            </a:r>
            <a:r>
              <a:rPr lang="en-US" dirty="0">
                <a:solidFill>
                  <a:srgbClr val="FF0000"/>
                </a:solidFill>
              </a:rPr>
              <a:t> med nye </a:t>
            </a:r>
            <a:r>
              <a:rPr lang="en-US" dirty="0" err="1">
                <a:solidFill>
                  <a:srgbClr val="FF0000"/>
                </a:solidFill>
              </a:rPr>
              <a:t>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yngre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medlemmer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Styrket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samarbeid</a:t>
            </a:r>
            <a:r>
              <a:rPr lang="en-US" dirty="0">
                <a:solidFill>
                  <a:srgbClr val="00B050"/>
                </a:solidFill>
              </a:rPr>
              <a:t> med </a:t>
            </a:r>
            <a:r>
              <a:rPr lang="en-US" dirty="0" err="1">
                <a:solidFill>
                  <a:srgbClr val="00B050"/>
                </a:solidFill>
              </a:rPr>
              <a:t>Hønefoss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Øst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Rotaryklubb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andre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klubber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distriktet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offentlige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organer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og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frivillige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veldedige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organisasjoner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173038" indent="-173038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28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2. SATSINGSOMRÅDER OG </a:t>
            </a:r>
            <a:br>
              <a:rPr lang="en-US" dirty="0"/>
            </a:br>
            <a:r>
              <a:rPr lang="en-US" dirty="0"/>
              <a:t>    PRIORITERINGER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55612"/>
            <a:ext cx="11264900" cy="4884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Tiltak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prosjekter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som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gir</a:t>
            </a:r>
            <a:r>
              <a:rPr lang="en-US" sz="2800" dirty="0">
                <a:solidFill>
                  <a:schemeClr val="tx1"/>
                </a:solidFill>
              </a:rPr>
              <a:t> et </a:t>
            </a:r>
            <a:r>
              <a:rPr lang="en-US" sz="2800" dirty="0" err="1">
                <a:solidFill>
                  <a:schemeClr val="tx1"/>
                </a:solidFill>
              </a:rPr>
              <a:t>godt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omdømme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bidrar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rekruttering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herunder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ulike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typer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medlemsskap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Styrke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klubbsamråd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eksternt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samarbeid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Engasjere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involvere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tidligere</a:t>
            </a:r>
            <a:r>
              <a:rPr lang="en-US" sz="2800" dirty="0">
                <a:solidFill>
                  <a:schemeClr val="tx1"/>
                </a:solidFill>
              </a:rPr>
              <a:t> RYLA-</a:t>
            </a:r>
            <a:r>
              <a:rPr lang="en-US" sz="2800" dirty="0" err="1">
                <a:solidFill>
                  <a:schemeClr val="tx1"/>
                </a:solidFill>
              </a:rPr>
              <a:t>deltakere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utvekslingsstudenter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</a:rPr>
              <a:t>Videreutvikle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mentorordningen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ungdom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studenter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organisasjoner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næringsliv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173038" indent="-173038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78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2. SATSINGSOMRÅDER OG </a:t>
            </a:r>
            <a:br>
              <a:rPr lang="en-US" dirty="0"/>
            </a:br>
            <a:r>
              <a:rPr lang="en-US" dirty="0"/>
              <a:t>    PRIORITERINGER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655612"/>
            <a:ext cx="11264900" cy="4884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00B050"/>
                </a:solidFill>
              </a:rPr>
              <a:t>Tiltak</a:t>
            </a:r>
            <a:r>
              <a:rPr lang="en-US" sz="2800" dirty="0">
                <a:solidFill>
                  <a:srgbClr val="00B050"/>
                </a:solidFill>
              </a:rPr>
              <a:t>/</a:t>
            </a:r>
            <a:r>
              <a:rPr lang="en-US" sz="2800" dirty="0" err="1">
                <a:solidFill>
                  <a:srgbClr val="00B050"/>
                </a:solidFill>
              </a:rPr>
              <a:t>prosjekter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som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gir</a:t>
            </a:r>
            <a:r>
              <a:rPr lang="en-US" sz="2800" dirty="0">
                <a:solidFill>
                  <a:srgbClr val="00B050"/>
                </a:solidFill>
              </a:rPr>
              <a:t> et </a:t>
            </a:r>
            <a:r>
              <a:rPr lang="en-US" sz="2800" dirty="0" err="1">
                <a:solidFill>
                  <a:srgbClr val="00B050"/>
                </a:solidFill>
              </a:rPr>
              <a:t>godt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omdømme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og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bidrar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til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rekruttering</a:t>
            </a:r>
            <a:r>
              <a:rPr lang="en-US" sz="2800" dirty="0">
                <a:solidFill>
                  <a:srgbClr val="FFC000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herunder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ulike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typer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medlemsskap</a:t>
            </a:r>
            <a:r>
              <a:rPr lang="en-US" sz="2800" dirty="0">
                <a:solidFill>
                  <a:srgbClr val="FFC000"/>
                </a:solidFill>
              </a:rPr>
              <a:t>.</a:t>
            </a:r>
            <a:br>
              <a:rPr lang="en-US" sz="2800" dirty="0">
                <a:solidFill>
                  <a:srgbClr val="FFC000"/>
                </a:solidFill>
              </a:rPr>
            </a:br>
            <a:endParaRPr lang="en-US" sz="2800" dirty="0">
              <a:solidFill>
                <a:srgbClr val="FFC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00B050"/>
                </a:solidFill>
              </a:rPr>
              <a:t>Styrke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klubbsamråd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eksternt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samarbeid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C000"/>
                </a:solidFill>
              </a:rPr>
              <a:t>Engasjere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og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involvere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tidligere</a:t>
            </a:r>
            <a:r>
              <a:rPr lang="en-US" sz="2800" dirty="0">
                <a:solidFill>
                  <a:srgbClr val="FFC000"/>
                </a:solidFill>
              </a:rPr>
              <a:t> RYLA-</a:t>
            </a:r>
            <a:r>
              <a:rPr lang="en-US" sz="2800" dirty="0" err="1">
                <a:solidFill>
                  <a:srgbClr val="FFC000"/>
                </a:solidFill>
              </a:rPr>
              <a:t>deltakere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og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utvekslingsstudenter</a:t>
            </a:r>
            <a:r>
              <a:rPr lang="en-US" sz="2800" dirty="0">
                <a:solidFill>
                  <a:srgbClr val="FFC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Videreutvikle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mentorordningen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ungdom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 err="1">
                <a:solidFill>
                  <a:srgbClr val="FF0000"/>
                </a:solidFill>
              </a:rPr>
              <a:t>studenter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organisasjoner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næringsliv</a:t>
            </a:r>
            <a:r>
              <a:rPr lang="en-US" sz="2800" dirty="0">
                <a:solidFill>
                  <a:srgbClr val="FF0000"/>
                </a:solidFill>
              </a:rPr>
              <a:t>).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173038" indent="-173038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6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3. </a:t>
            </a:r>
            <a:r>
              <a:rPr lang="en-US" dirty="0" err="1"/>
              <a:t>Høstens</a:t>
            </a:r>
            <a:r>
              <a:rPr lang="en-US" dirty="0"/>
              <a:t> program </a:t>
            </a:r>
            <a:r>
              <a:rPr lang="en-US" dirty="0" err="1"/>
              <a:t>og</a:t>
            </a:r>
            <a:r>
              <a:rPr lang="en-US" dirty="0"/>
              <a:t> AKTIVITETER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540043"/>
            <a:ext cx="11264900" cy="5202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5 </a:t>
            </a:r>
            <a:r>
              <a:rPr lang="en-US" dirty="0" err="1"/>
              <a:t>åpne</a:t>
            </a:r>
            <a:r>
              <a:rPr lang="en-US" dirty="0"/>
              <a:t> </a:t>
            </a:r>
            <a:r>
              <a:rPr lang="en-US" dirty="0" err="1"/>
              <a:t>møter</a:t>
            </a:r>
            <a:r>
              <a:rPr lang="en-US" dirty="0"/>
              <a:t> med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dagsaktuelle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historiske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Kommunens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beredskap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og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håndtering</a:t>
            </a:r>
            <a:r>
              <a:rPr lang="en-US" sz="1800" dirty="0">
                <a:solidFill>
                  <a:schemeClr val="tx1"/>
                </a:solidFill>
              </a:rPr>
              <a:t> av </a:t>
            </a:r>
            <a:r>
              <a:rPr lang="en-US" sz="1800" dirty="0" err="1">
                <a:solidFill>
                  <a:schemeClr val="tx1"/>
                </a:solidFill>
              </a:rPr>
              <a:t>flomkrisen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Mennesker</a:t>
            </a:r>
            <a:r>
              <a:rPr lang="en-US" sz="1800" dirty="0">
                <a:solidFill>
                  <a:schemeClr val="tx1"/>
                </a:solidFill>
              </a:rPr>
              <a:t> med </a:t>
            </a:r>
            <a:r>
              <a:rPr lang="en-US" sz="1800" dirty="0" err="1">
                <a:solidFill>
                  <a:schemeClr val="tx1"/>
                </a:solidFill>
              </a:rPr>
              <a:t>Asberger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syndrom</a:t>
            </a:r>
            <a:r>
              <a:rPr lang="en-US" sz="1800" dirty="0">
                <a:solidFill>
                  <a:schemeClr val="tx1"/>
                </a:solidFill>
              </a:rPr>
              <a:t> –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ressurs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arbeidslivet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Har </a:t>
            </a:r>
            <a:r>
              <a:rPr lang="en-US" sz="1800" dirty="0" err="1">
                <a:solidFill>
                  <a:schemeClr val="tx1"/>
                </a:solidFill>
              </a:rPr>
              <a:t>kirken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utspilt</a:t>
            </a:r>
            <a:r>
              <a:rPr lang="en-US" sz="1800" dirty="0">
                <a:solidFill>
                  <a:schemeClr val="tx1"/>
                </a:solidFill>
              </a:rPr>
              <a:t> sin </a:t>
            </a:r>
            <a:r>
              <a:rPr lang="en-US" sz="1800" dirty="0" err="1">
                <a:solidFill>
                  <a:schemeClr val="tx1"/>
                </a:solidFill>
              </a:rPr>
              <a:t>rolle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det </a:t>
            </a:r>
            <a:r>
              <a:rPr lang="en-US" sz="1800" dirty="0" err="1">
                <a:solidFill>
                  <a:schemeClr val="tx1"/>
                </a:solidFill>
              </a:rPr>
              <a:t>moderne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samfunnet</a:t>
            </a:r>
            <a:r>
              <a:rPr lang="en-US" sz="1800" dirty="0">
                <a:solidFill>
                  <a:schemeClr val="tx1"/>
                </a:solidFill>
              </a:rPr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Bronsealderfunn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lokalmiljøet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800" dirty="0" err="1">
                <a:solidFill>
                  <a:schemeClr val="tx1"/>
                </a:solidFill>
              </a:rPr>
              <a:t>Hønefoss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rundt</a:t>
            </a:r>
            <a:r>
              <a:rPr lang="en-US" sz="1800" dirty="0">
                <a:solidFill>
                  <a:schemeClr val="tx1"/>
                </a:solidFill>
              </a:rPr>
              <a:t> 1850. </a:t>
            </a:r>
            <a:r>
              <a:rPr lang="en-US" sz="1800" dirty="0" err="1">
                <a:solidFill>
                  <a:schemeClr val="tx1"/>
                </a:solidFill>
              </a:rPr>
              <a:t>Hvordan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levde</a:t>
            </a:r>
            <a:r>
              <a:rPr lang="en-US" sz="1800" dirty="0">
                <a:solidFill>
                  <a:schemeClr val="tx1"/>
                </a:solidFill>
              </a:rPr>
              <a:t> vi </a:t>
            </a:r>
            <a:r>
              <a:rPr lang="en-US" sz="1800" dirty="0" err="1">
                <a:solidFill>
                  <a:schemeClr val="tx1"/>
                </a:solidFill>
              </a:rPr>
              <a:t>til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hverdags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og</a:t>
            </a:r>
            <a:r>
              <a:rPr lang="en-US" sz="1800" dirty="0">
                <a:solidFill>
                  <a:schemeClr val="tx1"/>
                </a:solidFill>
              </a:rPr>
              <a:t> fest?</a:t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 err="1"/>
              <a:t>Ringeriksdagen</a:t>
            </a:r>
            <a:r>
              <a:rPr lang="en-US" dirty="0"/>
              <a:t> 2. </a:t>
            </a:r>
            <a:r>
              <a:rPr lang="en-US" dirty="0" err="1"/>
              <a:t>september</a:t>
            </a:r>
            <a:endParaRPr lang="en-US" dirty="0"/>
          </a:p>
          <a:p>
            <a:r>
              <a:rPr lang="en-US" dirty="0"/>
              <a:t>FN-</a:t>
            </a:r>
            <a:r>
              <a:rPr lang="en-US" dirty="0" err="1"/>
              <a:t>dagen</a:t>
            </a:r>
            <a:r>
              <a:rPr lang="en-US" dirty="0"/>
              <a:t> 24. </a:t>
            </a:r>
            <a:r>
              <a:rPr lang="en-US" dirty="0" err="1"/>
              <a:t>oktober</a:t>
            </a:r>
            <a:r>
              <a:rPr lang="en-US" dirty="0"/>
              <a:t>; End Polio Now</a:t>
            </a:r>
          </a:p>
          <a:p>
            <a:r>
              <a:rPr lang="en-US" dirty="0" err="1"/>
              <a:t>Aftensang</a:t>
            </a:r>
            <a:r>
              <a:rPr lang="en-US" dirty="0"/>
              <a:t> 12. </a:t>
            </a:r>
            <a:r>
              <a:rPr lang="en-US" dirty="0" err="1"/>
              <a:t>desember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301D0E-B9F8-AE4E-B261-A624753AAFA0}"/>
              </a:ext>
            </a:extLst>
          </p:cNvPr>
          <p:cNvSpPr txBox="1"/>
          <p:nvPr/>
        </p:nvSpPr>
        <p:spPr>
          <a:xfrm flipH="1">
            <a:off x="8015110" y="2450428"/>
            <a:ext cx="3635022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Internt: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4 intercity-møter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Lite bedriftsbesøk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Fokus på ledelse og lederskap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Komitémøter og klubbsamråd hver tredje måned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6 styremøter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Oppdatert administrative retningslinjer og vedtekter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Forenklet budsjett- og regnskapsmodell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Aktiv bruk av lokalpressen og digitale medier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nb-NO" dirty="0"/>
              <a:t>For lite av «det indre liv».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2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4. FRA VINTEREN/VÅRENS PROGRAM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422059"/>
            <a:ext cx="10858500" cy="52023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24. </a:t>
            </a:r>
            <a:r>
              <a:rPr lang="en-US" dirty="0" err="1">
                <a:solidFill>
                  <a:schemeClr val="tx1"/>
                </a:solidFill>
              </a:rPr>
              <a:t>januar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Egoforedrag</a:t>
            </a:r>
            <a:r>
              <a:rPr lang="en-US" dirty="0">
                <a:solidFill>
                  <a:schemeClr val="tx1"/>
                </a:solidFill>
              </a:rPr>
              <a:t> WR</a:t>
            </a:r>
          </a:p>
          <a:p>
            <a:r>
              <a:rPr lang="en-US" dirty="0">
                <a:solidFill>
                  <a:schemeClr val="tx1"/>
                </a:solidFill>
              </a:rPr>
              <a:t>  7. </a:t>
            </a:r>
            <a:r>
              <a:rPr lang="en-US" dirty="0" err="1">
                <a:solidFill>
                  <a:schemeClr val="tx1"/>
                </a:solidFill>
              </a:rPr>
              <a:t>februar</a:t>
            </a:r>
            <a:r>
              <a:rPr lang="en-US" dirty="0">
                <a:solidFill>
                  <a:schemeClr val="tx1"/>
                </a:solidFill>
              </a:rPr>
              <a:t>: Club Visioning (“</a:t>
            </a:r>
            <a:r>
              <a:rPr lang="en-US" dirty="0" err="1">
                <a:solidFill>
                  <a:schemeClr val="tx1"/>
                </a:solidFill>
              </a:rPr>
              <a:t>hva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vil</a:t>
            </a:r>
            <a:r>
              <a:rPr lang="en-US" dirty="0">
                <a:solidFill>
                  <a:schemeClr val="tx1"/>
                </a:solidFill>
              </a:rPr>
              <a:t> vi </a:t>
            </a:r>
            <a:r>
              <a:rPr lang="en-US" dirty="0" err="1">
                <a:solidFill>
                  <a:schemeClr val="tx1"/>
                </a:solidFill>
              </a:rPr>
              <a:t>være</a:t>
            </a:r>
            <a:r>
              <a:rPr lang="en-US" dirty="0">
                <a:solidFill>
                  <a:schemeClr val="tx1"/>
                </a:solidFill>
              </a:rPr>
              <a:t> om 3-4 </a:t>
            </a:r>
            <a:r>
              <a:rPr lang="en-US" dirty="0" err="1">
                <a:solidFill>
                  <a:schemeClr val="tx1"/>
                </a:solidFill>
              </a:rPr>
              <a:t>år</a:t>
            </a:r>
            <a:r>
              <a:rPr lang="en-US" dirty="0">
                <a:solidFill>
                  <a:schemeClr val="tx1"/>
                </a:solidFill>
              </a:rPr>
              <a:t>?”)</a:t>
            </a:r>
          </a:p>
          <a:p>
            <a:r>
              <a:rPr lang="en-US" dirty="0">
                <a:solidFill>
                  <a:schemeClr val="tx1"/>
                </a:solidFill>
              </a:rPr>
              <a:t>14. </a:t>
            </a:r>
            <a:r>
              <a:rPr lang="en-US" dirty="0" err="1">
                <a:solidFill>
                  <a:schemeClr val="tx1"/>
                </a:solidFill>
              </a:rPr>
              <a:t>februar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Foredrag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Russland-Ukraina</a:t>
            </a:r>
            <a:r>
              <a:rPr lang="en-US" dirty="0">
                <a:solidFill>
                  <a:schemeClr val="tx1"/>
                </a:solidFill>
              </a:rPr>
              <a:t> 2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 err="1">
                <a:solidFill>
                  <a:schemeClr val="tx1"/>
                </a:solidFill>
              </a:rPr>
              <a:t>år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etterpå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åpent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møte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21. </a:t>
            </a:r>
            <a:r>
              <a:rPr lang="en-US" dirty="0" err="1">
                <a:solidFill>
                  <a:schemeClr val="tx1"/>
                </a:solidFill>
              </a:rPr>
              <a:t>februar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Sosialt</a:t>
            </a:r>
            <a:r>
              <a:rPr lang="en-US" dirty="0">
                <a:solidFill>
                  <a:schemeClr val="tx1"/>
                </a:solidFill>
              </a:rPr>
              <a:t> arrangement med </a:t>
            </a:r>
            <a:r>
              <a:rPr lang="en-US" dirty="0" err="1">
                <a:solidFill>
                  <a:schemeClr val="tx1"/>
                </a:solidFill>
              </a:rPr>
              <a:t>bevertning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5. mars (</a:t>
            </a:r>
            <a:r>
              <a:rPr lang="en-US" dirty="0" err="1">
                <a:solidFill>
                  <a:schemeClr val="tx1"/>
                </a:solidFill>
              </a:rPr>
              <a:t>tirsdag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 err="1">
                <a:solidFill>
                  <a:schemeClr val="tx1"/>
                </a:solidFill>
              </a:rPr>
              <a:t>Besøk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ungdomsskole</a:t>
            </a:r>
            <a:r>
              <a:rPr lang="en-US" dirty="0">
                <a:solidFill>
                  <a:schemeClr val="tx1"/>
                </a:solidFill>
              </a:rPr>
              <a:t> (Intercity, HØRK) </a:t>
            </a:r>
          </a:p>
          <a:p>
            <a:r>
              <a:rPr lang="en-US" dirty="0">
                <a:solidFill>
                  <a:schemeClr val="tx1"/>
                </a:solidFill>
              </a:rPr>
              <a:t>13. mars: </a:t>
            </a:r>
            <a:r>
              <a:rPr lang="en-US" dirty="0" err="1">
                <a:solidFill>
                  <a:schemeClr val="tx1"/>
                </a:solidFill>
              </a:rPr>
              <a:t>Besøk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Ringerike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sykehus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3. </a:t>
            </a:r>
            <a:r>
              <a:rPr lang="en-US" dirty="0" err="1">
                <a:solidFill>
                  <a:schemeClr val="tx1"/>
                </a:solidFill>
              </a:rPr>
              <a:t>april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Lederutfordringer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 err="1">
                <a:solidFill>
                  <a:schemeClr val="tx1"/>
                </a:solidFill>
              </a:rPr>
              <a:t>kommunikasjon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den </a:t>
            </a:r>
            <a:r>
              <a:rPr lang="en-US" dirty="0" err="1">
                <a:solidFill>
                  <a:schemeClr val="tx1"/>
                </a:solidFill>
              </a:rPr>
              <a:t>vanskelige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samtalen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10. </a:t>
            </a:r>
            <a:r>
              <a:rPr lang="en-US" dirty="0" err="1">
                <a:solidFill>
                  <a:schemeClr val="tx1"/>
                </a:solidFill>
              </a:rPr>
              <a:t>april</a:t>
            </a:r>
            <a:r>
              <a:rPr lang="en-US" dirty="0">
                <a:solidFill>
                  <a:schemeClr val="tx1"/>
                </a:solidFill>
              </a:rPr>
              <a:t>: Seminar for </a:t>
            </a:r>
            <a:r>
              <a:rPr lang="en-US" dirty="0" err="1">
                <a:solidFill>
                  <a:schemeClr val="tx1"/>
                </a:solidFill>
              </a:rPr>
              <a:t>tidligere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utvekslingsstudenter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samarbeid</a:t>
            </a:r>
            <a:r>
              <a:rPr lang="en-US" dirty="0">
                <a:solidFill>
                  <a:schemeClr val="tx1"/>
                </a:solidFill>
              </a:rPr>
              <a:t> med HØRK)</a:t>
            </a:r>
          </a:p>
          <a:p>
            <a:r>
              <a:rPr lang="en-US" dirty="0">
                <a:solidFill>
                  <a:schemeClr val="tx1"/>
                </a:solidFill>
              </a:rPr>
              <a:t>17. </a:t>
            </a:r>
            <a:r>
              <a:rPr lang="en-US" dirty="0" err="1">
                <a:solidFill>
                  <a:schemeClr val="tx1"/>
                </a:solidFill>
              </a:rPr>
              <a:t>april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Moderne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kreftbehandling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åpent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møte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18. </a:t>
            </a:r>
            <a:r>
              <a:rPr lang="en-US" dirty="0" err="1">
                <a:solidFill>
                  <a:schemeClr val="tx1"/>
                </a:solidFill>
              </a:rPr>
              <a:t>april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torsdag</a:t>
            </a:r>
            <a:r>
              <a:rPr lang="en-US" dirty="0">
                <a:solidFill>
                  <a:schemeClr val="tx1"/>
                </a:solidFill>
              </a:rPr>
              <a:t>): </a:t>
            </a:r>
            <a:r>
              <a:rPr lang="en-US" dirty="0" err="1">
                <a:solidFill>
                  <a:schemeClr val="tx1"/>
                </a:solidFill>
              </a:rPr>
              <a:t>Ukrainsk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Bandora-konsert</a:t>
            </a:r>
            <a:r>
              <a:rPr lang="en-US" dirty="0">
                <a:solidFill>
                  <a:schemeClr val="tx1"/>
                </a:solidFill>
              </a:rPr>
              <a:t>  (</a:t>
            </a:r>
            <a:r>
              <a:rPr lang="en-US" dirty="0" err="1">
                <a:solidFill>
                  <a:schemeClr val="tx1"/>
                </a:solidFill>
              </a:rPr>
              <a:t>fellesprosjekt</a:t>
            </a:r>
            <a:r>
              <a:rPr lang="en-US" dirty="0">
                <a:solidFill>
                  <a:schemeClr val="tx1"/>
                </a:solidFill>
              </a:rPr>
              <a:t> med HØRK) </a:t>
            </a:r>
          </a:p>
          <a:p>
            <a:r>
              <a:rPr lang="en-US" dirty="0">
                <a:solidFill>
                  <a:schemeClr val="tx1"/>
                </a:solidFill>
              </a:rPr>
              <a:t>15. </a:t>
            </a:r>
            <a:r>
              <a:rPr lang="en-US" dirty="0" err="1">
                <a:solidFill>
                  <a:schemeClr val="tx1"/>
                </a:solidFill>
              </a:rPr>
              <a:t>mai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Ordføreren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Ringerike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kommune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 5. </a:t>
            </a:r>
            <a:r>
              <a:rPr lang="en-US" dirty="0" err="1">
                <a:solidFill>
                  <a:schemeClr val="tx1"/>
                </a:solidFill>
              </a:rPr>
              <a:t>juni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Yrkesforum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åpent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møte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12. </a:t>
            </a:r>
            <a:r>
              <a:rPr lang="en-US" dirty="0" err="1">
                <a:solidFill>
                  <a:schemeClr val="tx1"/>
                </a:solidFill>
              </a:rPr>
              <a:t>juni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Årsmøte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26. </a:t>
            </a:r>
            <a:r>
              <a:rPr lang="en-US" dirty="0" err="1">
                <a:solidFill>
                  <a:schemeClr val="tx1"/>
                </a:solidFill>
              </a:rPr>
              <a:t>juni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Presidentskifte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sommeravslutning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B0C2853-85E9-251D-C2E8-8614AC105A13}"/>
              </a:ext>
            </a:extLst>
          </p:cNvPr>
          <p:cNvSpPr txBox="1"/>
          <p:nvPr/>
        </p:nvSpPr>
        <p:spPr>
          <a:xfrm>
            <a:off x="8730996" y="5435941"/>
            <a:ext cx="1828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Mer pleie av </a:t>
            </a:r>
          </a:p>
          <a:p>
            <a:r>
              <a:rPr lang="nb-NO" sz="2000" dirty="0"/>
              <a:t>«det indre liv»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D9284AC-AAB0-43CA-4CCF-79AA251A8897}"/>
              </a:ext>
            </a:extLst>
          </p:cNvPr>
          <p:cNvSpPr txBox="1"/>
          <p:nvPr/>
        </p:nvSpPr>
        <p:spPr>
          <a:xfrm>
            <a:off x="9821333" y="1773521"/>
            <a:ext cx="160866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Komitémøter: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b-NO" dirty="0"/>
              <a:t>28. februar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b-NO" dirty="0"/>
              <a:t>24. april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b-NO" dirty="0"/>
              <a:t>22. mai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D30ED8-1040-C380-0F4F-FCEB6176B2A4}"/>
              </a:ext>
            </a:extLst>
          </p:cNvPr>
          <p:cNvSpPr txBox="1"/>
          <p:nvPr/>
        </p:nvSpPr>
        <p:spPr>
          <a:xfrm>
            <a:off x="9821333" y="3090480"/>
            <a:ext cx="1608667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Klubbsamråd: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b-NO" dirty="0"/>
              <a:t>20. mars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b-NO" dirty="0"/>
              <a:t>15. mai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7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SPØRSMÅL OG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KOMMENTARER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8293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5094</TotalTime>
  <Words>598</Words>
  <Application>Microsoft Macintosh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PowerPoint-presentasjon</vt:lpstr>
      <vt:lpstr>PowerPoint-presentasjon</vt:lpstr>
      <vt:lpstr>1. VISJON OG MÅL 2023-2024</vt:lpstr>
      <vt:lpstr>1. VISJON OG MÅL 2023-2024</vt:lpstr>
      <vt:lpstr>2. SATSINGSOMRÅDER OG      PRIORITERINGER</vt:lpstr>
      <vt:lpstr>2. SATSINGSOMRÅDER OG      PRIORITERINGER</vt:lpstr>
      <vt:lpstr>3. Høstens program og AKTIVITETER</vt:lpstr>
      <vt:lpstr>4. FRA VINTEREN/VÅRENS PROGRAM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Anders Lundesgaard</cp:lastModifiedBy>
  <cp:revision>320</cp:revision>
  <cp:lastPrinted>2023-04-24T13:28:51Z</cp:lastPrinted>
  <dcterms:created xsi:type="dcterms:W3CDTF">2019-11-18T03:22:22Z</dcterms:created>
  <dcterms:modified xsi:type="dcterms:W3CDTF">2024-01-11T17:00:55Z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